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64" r:id="rId2"/>
    <p:sldId id="266" r:id="rId3"/>
  </p:sldIdLst>
  <p:sldSz cx="7562850" cy="10688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 snapToGrid="0" snapToObjects="1">
      <p:cViewPr varScale="1">
        <p:scale>
          <a:sx n="52" d="100"/>
          <a:sy n="52" d="100"/>
        </p:scale>
        <p:origin x="2597" y="67"/>
      </p:cViewPr>
      <p:guideLst>
        <p:guide orient="horz" pos="3367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4470B-89A4-0745-9B2C-F38DA9703734}" type="datetime1">
              <a:rPr lang="en-GB" smtClean="0"/>
              <a:t>15/12/2022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11C7-7EFC-3742-A0B4-90D5C82D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1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6992B-2636-2C4F-AC5A-AA3C8ED180BD}" type="datetime1">
              <a:rPr lang="en-GB" smtClean="0"/>
              <a:t>15/12/2022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24371-91BD-B446-8005-470D2CC71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83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fld id="{B46D54E0-7829-4B4A-B4BE-038EE11A0F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57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5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1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fld id="{B46D54E0-7829-4B4A-B4BE-038EE11A0F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3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hyperlink" Target="mailto:InvolvingPeople@swyt.nhs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32180"/>
            <a:ext cx="6908972" cy="68535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 Delivery System 2 (EDS2)</a:t>
            </a:r>
            <a:endParaRPr lang="en-GB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0" y="204296"/>
            <a:ext cx="1341277" cy="11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1">
            <a:extLst>
              <a:ext uri="{FF2B5EF4-FFF2-40B4-BE49-F238E27FC236}">
                <a16:creationId xmlns:a16="http://schemas.microsoft.com/office/drawing/2014/main" id="{CA761CD7-D39F-4A24-1CC0-FAFF913A5547}"/>
              </a:ext>
            </a:extLst>
          </p:cNvPr>
          <p:cNvSpPr txBox="1"/>
          <p:nvPr/>
        </p:nvSpPr>
        <p:spPr>
          <a:xfrm>
            <a:off x="3400437" y="2522743"/>
            <a:ext cx="3940211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EDS2 is a process to review the NHS on what support they provide for people with characteristics protected by the equality act. </a:t>
            </a:r>
            <a:endParaRPr lang="en-GB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</p:txBody>
      </p:sp>
      <p:sp>
        <p:nvSpPr>
          <p:cNvPr id="6" name="Text Box 161">
            <a:extLst>
              <a:ext uri="{FF2B5EF4-FFF2-40B4-BE49-F238E27FC236}">
                <a16:creationId xmlns:a16="http://schemas.microsoft.com/office/drawing/2014/main" id="{B46D3941-9CF9-01C5-2EDD-FDDD206076B8}"/>
              </a:ext>
            </a:extLst>
          </p:cNvPr>
          <p:cNvSpPr txBox="1"/>
          <p:nvPr/>
        </p:nvSpPr>
        <p:spPr>
          <a:xfrm>
            <a:off x="3400437" y="7497891"/>
            <a:ext cx="3940211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The conversation will focus on two goals: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n-US" b="1" kern="50" dirty="0">
                <a:solidFill>
                  <a:schemeClr val="bg2"/>
                </a:solidFill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Better Health Outcomes </a:t>
            </a:r>
            <a:r>
              <a:rPr lang="en-US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(how your health improves from our support)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AutoNum type="arabicPeriod"/>
            </a:pPr>
            <a:endParaRPr lang="en-US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n-US" b="1" kern="50" dirty="0">
                <a:solidFill>
                  <a:schemeClr val="bg2"/>
                </a:solidFill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Improved Patient Access and Experience </a:t>
            </a:r>
            <a:r>
              <a:rPr lang="en-US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(how you access and find our services when using them)</a:t>
            </a:r>
          </a:p>
          <a:p>
            <a:pPr>
              <a:spcAft>
                <a:spcPts val="0"/>
              </a:spcAft>
            </a:pPr>
            <a:endParaRPr lang="en-US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</p:txBody>
      </p:sp>
      <p:sp>
        <p:nvSpPr>
          <p:cNvPr id="7" name="Text Box 161">
            <a:extLst>
              <a:ext uri="{FF2B5EF4-FFF2-40B4-BE49-F238E27FC236}">
                <a16:creationId xmlns:a16="http://schemas.microsoft.com/office/drawing/2014/main" id="{412BF92E-64A1-B0C4-5C73-E03F9D971DD2}"/>
              </a:ext>
            </a:extLst>
          </p:cNvPr>
          <p:cNvSpPr txBox="1"/>
          <p:nvPr/>
        </p:nvSpPr>
        <p:spPr>
          <a:xfrm>
            <a:off x="3400436" y="4503216"/>
            <a:ext cx="3940211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We want to talk to local people to find out how they feel we are doing in relation to </a:t>
            </a:r>
            <a:r>
              <a:rPr lang="en-US" b="1" kern="50" dirty="0">
                <a:solidFill>
                  <a:schemeClr val="bg2"/>
                </a:solidFill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“Waiting Times”.</a:t>
            </a:r>
          </a:p>
          <a:p>
            <a:pPr>
              <a:spcAft>
                <a:spcPts val="0"/>
              </a:spcAft>
            </a:pPr>
            <a:endParaRPr lang="en-GB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C559A62-B2ED-0B39-3F23-AF4E3EF0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222" y="383789"/>
            <a:ext cx="2514600" cy="1104900"/>
          </a:xfrm>
          <a:prstGeom prst="rect">
            <a:avLst/>
          </a:prstGeom>
        </p:spPr>
      </p:pic>
      <p:pic>
        <p:nvPicPr>
          <p:cNvPr id="8" name="Picture 7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B5B65136-0D23-80CB-CA85-E9E9BA1FA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9" y="2428201"/>
            <a:ext cx="1919287" cy="1919287"/>
          </a:xfrm>
          <a:prstGeom prst="rect">
            <a:avLst/>
          </a:prstGeom>
        </p:spPr>
      </p:pic>
      <p:pic>
        <p:nvPicPr>
          <p:cNvPr id="10" name="Picture 9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CFF9FE2E-A5F2-4AEE-F4D3-60FEAFF11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49" y="4345935"/>
            <a:ext cx="1919287" cy="1919287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7F95FE74-C026-85F6-EE5E-B97078AB9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74" y="7043824"/>
            <a:ext cx="3039469" cy="303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1">
            <a:extLst>
              <a:ext uri="{FF2B5EF4-FFF2-40B4-BE49-F238E27FC236}">
                <a16:creationId xmlns:a16="http://schemas.microsoft.com/office/drawing/2014/main" id="{12325F93-BCFE-E7D6-3DF9-8A6532C58235}"/>
              </a:ext>
            </a:extLst>
          </p:cNvPr>
          <p:cNvSpPr txBox="1"/>
          <p:nvPr/>
        </p:nvSpPr>
        <p:spPr>
          <a:xfrm>
            <a:off x="3479339" y="1901716"/>
            <a:ext cx="3940211" cy="162306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kern="50" dirty="0">
                <a:effectLst/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We are holding two workshops online via Microsoft Teams on:</a:t>
            </a:r>
          </a:p>
          <a:p>
            <a:pPr>
              <a:spcAft>
                <a:spcPts val="0"/>
              </a:spcAft>
            </a:pPr>
            <a:endParaRPr lang="en-US" b="1" kern="50" dirty="0">
              <a:effectLst/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b="1" kern="50" dirty="0">
              <a:effectLst/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b="1" kern="50" dirty="0">
                <a:effectLst/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Wednesday 11 January 2023</a:t>
            </a:r>
          </a:p>
          <a:p>
            <a:r>
              <a:rPr lang="en-US" b="1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From 1pm to 3pm</a:t>
            </a:r>
            <a:endParaRPr lang="en-US" b="1" kern="50" dirty="0">
              <a:effectLst/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b="1" kern="50" dirty="0">
              <a:effectLst/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b="1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b="1" kern="50" dirty="0">
                <a:effectLst/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Tuesday 17 January 2023</a:t>
            </a:r>
          </a:p>
          <a:p>
            <a:r>
              <a:rPr lang="en-US" b="1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From 1pm to 3pm</a:t>
            </a:r>
            <a:endParaRPr lang="en-US" b="1" kern="50" dirty="0">
              <a:effectLst/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b="1" kern="50" dirty="0">
              <a:effectLst/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b="1" kern="50" dirty="0">
              <a:effectLst/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</p:txBody>
      </p:sp>
      <p:sp>
        <p:nvSpPr>
          <p:cNvPr id="3" name="Text Box 161">
            <a:extLst>
              <a:ext uri="{FF2B5EF4-FFF2-40B4-BE49-F238E27FC236}">
                <a16:creationId xmlns:a16="http://schemas.microsoft.com/office/drawing/2014/main" id="{B1711A81-F1A9-C150-2C16-CE941900011C}"/>
              </a:ext>
            </a:extLst>
          </p:cNvPr>
          <p:cNvSpPr txBox="1"/>
          <p:nvPr/>
        </p:nvSpPr>
        <p:spPr>
          <a:xfrm>
            <a:off x="3479337" y="6368290"/>
            <a:ext cx="3940211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b="1" kern="50" dirty="0">
                <a:solidFill>
                  <a:schemeClr val="bg2"/>
                </a:solidFill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To book your place:</a:t>
            </a:r>
          </a:p>
          <a:p>
            <a:pPr>
              <a:spcAft>
                <a:spcPts val="0"/>
              </a:spcAft>
            </a:pPr>
            <a:endParaRPr lang="en-US" b="1" kern="50" dirty="0">
              <a:solidFill>
                <a:schemeClr val="bg2"/>
              </a:solidFill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Email </a:t>
            </a:r>
            <a:r>
              <a:rPr lang="en-US" kern="50" dirty="0">
                <a:solidFill>
                  <a:schemeClr val="bg2"/>
                </a:solidFill>
                <a:latin typeface="Arial" panose="020B0604020202020204" pitchFamily="34" charset="0"/>
                <a:ea typeface="ＭＳ 明朝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InvolvingPeople@swyt.nhs.uk</a:t>
            </a:r>
            <a:r>
              <a:rPr lang="en-US" kern="50" dirty="0">
                <a:solidFill>
                  <a:schemeClr val="bg2"/>
                </a:solidFill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en-US" kern="50" dirty="0">
              <a:solidFill>
                <a:schemeClr val="bg2"/>
              </a:solidFill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</p:txBody>
      </p:sp>
      <p:sp>
        <p:nvSpPr>
          <p:cNvPr id="4" name="Text Box 161">
            <a:extLst>
              <a:ext uri="{FF2B5EF4-FFF2-40B4-BE49-F238E27FC236}">
                <a16:creationId xmlns:a16="http://schemas.microsoft.com/office/drawing/2014/main" id="{518C018A-EE8B-DFC2-32FF-CC52AD7B086D}"/>
              </a:ext>
            </a:extLst>
          </p:cNvPr>
          <p:cNvSpPr txBox="1"/>
          <p:nvPr/>
        </p:nvSpPr>
        <p:spPr>
          <a:xfrm>
            <a:off x="3479338" y="4558393"/>
            <a:ext cx="3940211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Have your say and join the conversation – your views are important to us.</a:t>
            </a:r>
            <a:endParaRPr lang="en-US" kern="50" dirty="0">
              <a:solidFill>
                <a:schemeClr val="bg1"/>
              </a:solidFill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kern="5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7D22ED5-98A2-5ADC-D48A-19090216F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148" y="9584849"/>
            <a:ext cx="1776674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F4E82-20B6-244E-05E5-71C8A8E399E5}"/>
              </a:ext>
            </a:extLst>
          </p:cNvPr>
          <p:cNvSpPr txBox="1"/>
          <p:nvPr/>
        </p:nvSpPr>
        <p:spPr>
          <a:xfrm>
            <a:off x="263842" y="10248470"/>
            <a:ext cx="30003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NO 3004  DEC22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656D9-69F5-2B71-4EB6-749AE811A9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99" y="6525825"/>
            <a:ext cx="1618153" cy="1618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88EEAA-5A41-1E60-8432-27FC77EE3C41}"/>
              </a:ext>
            </a:extLst>
          </p:cNvPr>
          <p:cNvSpPr txBox="1"/>
          <p:nvPr/>
        </p:nvSpPr>
        <p:spPr>
          <a:xfrm>
            <a:off x="3416988" y="8768391"/>
            <a:ext cx="3781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kern="50" dirty="0">
                <a:solidFill>
                  <a:schemeClr val="bg1"/>
                </a:solidFill>
                <a:latin typeface="Arial" panose="020B0604020202020204" pitchFamily="34" charset="0"/>
                <a:ea typeface="ＭＳ 明朝"/>
                <a:cs typeface="Arial" panose="020B0604020202020204" pitchFamily="34" charset="0"/>
              </a:rPr>
              <a:t>Or ring Yasmin on 07867 787409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AEF883-30F0-5F40-4ECB-B6D4D9A98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00" y="8166721"/>
            <a:ext cx="1618153" cy="1618153"/>
          </a:xfrm>
          <a:prstGeom prst="rect">
            <a:avLst/>
          </a:prstGeom>
        </p:spPr>
      </p:pic>
      <p:pic>
        <p:nvPicPr>
          <p:cNvPr id="14" name="Picture 13" descr="A person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84AB1021-CE58-ACA9-2924-46B38E6C7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97" y="81187"/>
            <a:ext cx="1733556" cy="1733556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07C02ECE-D135-ED3A-5999-8BDF788F2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568" y="2046541"/>
            <a:ext cx="851009" cy="851009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20B9F403-4FE6-4418-C9A6-AF776F231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567" y="3140471"/>
            <a:ext cx="851009" cy="851009"/>
          </a:xfrm>
          <a:prstGeom prst="rect">
            <a:avLst/>
          </a:prstGeom>
        </p:spPr>
      </p:pic>
      <p:pic>
        <p:nvPicPr>
          <p:cNvPr id="20" name="Picture 19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D2EE56DE-D420-E915-8720-890E2F2B5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130" y="4383845"/>
            <a:ext cx="1961881" cy="19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18562"/>
      </p:ext>
    </p:extLst>
  </p:cSld>
  <p:clrMapOvr>
    <a:masterClrMapping/>
  </p:clrMapOvr>
</p:sld>
</file>

<file path=ppt/theme/theme1.xml><?xml version="1.0" encoding="utf-8"?>
<a:theme xmlns:a="http://schemas.openxmlformats.org/drawingml/2006/main" name="Basic-4-Pics-Left-Heading">
  <a:themeElements>
    <a:clrScheme name="SWYT NHS colours">
      <a:dk1>
        <a:srgbClr val="000000"/>
      </a:dk1>
      <a:lt1>
        <a:srgbClr val="FFFFFF"/>
      </a:lt1>
      <a:dk2>
        <a:srgbClr val="005EB8"/>
      </a:dk2>
      <a:lt2>
        <a:srgbClr val="E8EDEE"/>
      </a:lt2>
      <a:accent1>
        <a:srgbClr val="FFB81C"/>
      </a:accent1>
      <a:accent2>
        <a:srgbClr val="78BE20"/>
      </a:accent2>
      <a:accent3>
        <a:srgbClr val="AE2573"/>
      </a:accent3>
      <a:accent4>
        <a:srgbClr val="330072"/>
      </a:accent4>
      <a:accent5>
        <a:srgbClr val="7C2855"/>
      </a:accent5>
      <a:accent6>
        <a:srgbClr val="425563"/>
      </a:accent6>
      <a:hlink>
        <a:srgbClr val="00A9CE"/>
      </a:hlink>
      <a:folHlink>
        <a:srgbClr val="003087"/>
      </a:folHlink>
    </a:clrScheme>
    <a:fontScheme name="Office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Page 4L Title A</Template>
  <TotalTime>425</TotalTime>
  <Words>155</Words>
  <Application>Microsoft Office PowerPoint</Application>
  <PresentationFormat>Custom</PresentationFormat>
  <Paragraphs>25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Century Gothic</vt:lpstr>
      <vt:lpstr>Basic-4-Pics-Left-Heading</vt:lpstr>
      <vt:lpstr>Equality Delivery System 2 (EDS2)</vt:lpstr>
      <vt:lpstr>PowerPoint Presentation</vt:lpstr>
    </vt:vector>
  </TitlesOfParts>
  <Manager/>
  <Company>Photosymbols</Company>
  <LinksUpToDate>false</LinksUpToDate>
  <SharedDoc>false</SharedDoc>
  <HyperlinkBase>www.photosymbols.com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Heading (may go over several lines)</dc:title>
  <dc:subject>Easy Read Information</dc:subject>
  <dc:creator>Susie</dc:creator>
  <cp:keywords>photosymbols, photosymbol, easy read, accessible, information, disability, equality, learning disability, learning difficulties, easy, template,</cp:keywords>
  <dc:description>© Copyright Photosymbols Limited. All Rights Reserved. These templates are only available to our subscribers.</dc:description>
  <cp:lastModifiedBy>Arshad Yasmin</cp:lastModifiedBy>
  <cp:revision>55</cp:revision>
  <dcterms:created xsi:type="dcterms:W3CDTF">2017-10-24T13:04:09Z</dcterms:created>
  <dcterms:modified xsi:type="dcterms:W3CDTF">2022-12-15T09:31:34Z</dcterms:modified>
  <cp:category/>
</cp:coreProperties>
</file>